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9" r:id="rId5"/>
    <p:sldId id="291" r:id="rId6"/>
    <p:sldId id="276" r:id="rId7"/>
    <p:sldId id="257" r:id="rId8"/>
    <p:sldId id="259" r:id="rId9"/>
    <p:sldId id="260" r:id="rId10"/>
    <p:sldId id="287" r:id="rId11"/>
    <p:sldId id="258" r:id="rId12"/>
    <p:sldId id="277" r:id="rId13"/>
    <p:sldId id="266" r:id="rId14"/>
    <p:sldId id="283" r:id="rId15"/>
    <p:sldId id="278" r:id="rId16"/>
    <p:sldId id="280" r:id="rId17"/>
    <p:sldId id="268" r:id="rId18"/>
    <p:sldId id="284" r:id="rId19"/>
    <p:sldId id="270" r:id="rId20"/>
    <p:sldId id="271" r:id="rId21"/>
    <p:sldId id="269" r:id="rId22"/>
    <p:sldId id="288" r:id="rId23"/>
    <p:sldId id="281" r:id="rId24"/>
    <p:sldId id="293" r:id="rId25"/>
    <p:sldId id="274" r:id="rId26"/>
    <p:sldId id="275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D04EBD-2F9C-D59E-6B55-288BE3176EB4}" name="Rahul Vekaria" initials="RV" userId="S::rahul@amax.co.uk::d448d5c6-c647-425c-8770-4e51f8c352d1" providerId="AD"/>
  <p188:author id="{94DDD6E2-2FC1-6757-DAF5-CA28BD528E16}" name="Khaylen Mistry" initials="KM" userId="S::khaylen@amax.co.uk::9472ae69-f146-4c27-94c2-9423b99bf0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99FE4-A0D4-2A9C-1CC9-355669007F96}" v="9" dt="2024-10-15T13:10:35.876"/>
    <p1510:client id="{BF0DBBA5-7C95-54FC-A461-AC4A70ECCD22}" v="60" dt="2024-10-15T08:51:46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CEB3-3F27-C886-9AE0-486E6199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D79C2-FDFC-125C-7125-3EF6206D4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3883A-7391-A2B4-18AA-D6A8611F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C35E1-3C01-C57A-0B33-6760EB7E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2115F-DACD-4331-FCB1-879C12CF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68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879A-5A9F-11D6-12BD-49BFA417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DE95B-CE48-26D2-7241-33056FA57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55522-F2F9-393A-E9C8-E30793D4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C1051-11FB-7570-1DFC-418CE0393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CBBFB-8241-FDD4-5238-D5F4E78D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00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B25349-8528-BF6E-1C88-7F677F2BE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52EB5-E47D-49EE-C5FE-D4DB82792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1EC90-437F-1BAF-175B-9B0862732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7D80E-7E14-0AFB-9180-B2D38B6E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85A72-17A7-20B0-BEDE-9D68797C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77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EF13-4053-D8CE-5F39-8C3503B1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CAC02-8A05-FB13-A428-F9BB8FF4B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60E34-3823-9F36-C539-83BE69A8D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99FD-64CF-6697-044C-FA3EE558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FE5A5-7B60-E084-1779-389FEE23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9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C71-52D0-DDC3-1476-7024F9BE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87F29-7226-FFBF-E090-72099AE15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E768-5E7F-55EF-7EFF-D745E855C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6510-05C9-6E3B-0B57-077E16F1E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0E89-8EE1-D634-E16F-D1B898B1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2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F8C30-1854-DE01-0716-E03D4A8E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AFB73-E733-A6A8-B94D-D6A07EE9C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08816-6C5F-7BE9-6207-CA1C5F272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5148E-9F2E-B835-F2CD-E015ED72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A3B90-F1F7-53DA-B7EB-43D0420B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BF8E4-F801-9DFF-FBA9-E31DDB35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16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4DEC-C7A3-4FF7-9E1D-58D22CA1D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934ED-C196-E2F7-CD15-8EFD830DA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96900-BB9A-2E0B-FEBA-1B669B75F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2662A-6BB4-DB64-F0C3-147C602EA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63448-15DB-B31B-D13D-B2FBF34B3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E00D7-3E7F-C590-5788-889EE64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7D4F6-8093-4482-118C-2386A761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5AEA4F-C5B6-276B-D85F-816A25C9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56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C4CB-7EB3-A883-4F5E-6B57BA70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B7CC3-A2B6-8B56-BD79-7A8B66F7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79ADB-4F0D-62BF-5198-78C3B056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CA615-D677-E1C6-A64E-1B9C5716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53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8A3778-585A-E856-4887-63EEEF0D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CF1E8-B938-1EB2-A12C-E62ABAF2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97136-5708-A209-D248-9C61AAC9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17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D009-DDF5-87E6-D190-C2F469B5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0FC5-D703-5E3A-5873-766B1BF9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5A269-94EA-70CD-7AC6-7253E401F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03A58-36B5-13C1-5CD0-67F0968DE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67D25-DBB5-2034-14BC-84BA81C5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6C62E-F016-1412-49AB-364B5BA7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83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3ACE-CEA9-3FF9-43C3-AFFE0AA4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31607F-37B6-6D83-78D4-EB7D8BCBE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FF2EB-C1EF-E3F8-81F5-780042665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6A805-8C8E-C8AF-B5B8-192BD63B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DB11F-86B0-3013-54FE-DB0F70D2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A0051-347B-3598-A89D-D6CAC290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59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67838A-7D8D-D6DF-AF51-B7AF5B5B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04CF4-BA19-D241-699D-8500BFFD1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02769-0CB5-D4C3-8D39-4BD4A3EBD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6216C5-F9B3-4E3E-85C8-BF30E62692F2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AFA5-DFE2-43BB-EECF-D27DBFAED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16336-07C7-D165-91AB-156C9B534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9653AF-D409-45D1-B61F-054015DAF9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42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checklist-png/download/4561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age.googleapis.com/think/docs/think-with-google-2019-research-review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rightlocal.com/research/local-consumer-review-survey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checklist-png/download/4561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checklist-png/download/4561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rightlocal.com/research/local-consumer-review-surve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locking the Power of Google My Business for Your Business Growth">
            <a:extLst>
              <a:ext uri="{FF2B5EF4-FFF2-40B4-BE49-F238E27FC236}">
                <a16:creationId xmlns:a16="http://schemas.microsoft.com/office/drawing/2014/main" id="{B20C06A4-6759-B9A3-196F-F3E09899B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972" y="3180758"/>
            <a:ext cx="1895475" cy="2697079"/>
          </a:xfrm>
          <a:prstGeom prst="rect">
            <a:avLst/>
          </a:prstGeom>
        </p:spPr>
      </p:pic>
      <p:pic>
        <p:nvPicPr>
          <p:cNvPr id="7" name="Picture 6" descr="SEMrush Logo and symbol, meaning, history, PNG, brand">
            <a:extLst>
              <a:ext uri="{FF2B5EF4-FFF2-40B4-BE49-F238E27FC236}">
                <a16:creationId xmlns:a16="http://schemas.microsoft.com/office/drawing/2014/main" id="{AEF56ED8-1D75-DCAC-6658-0D5E9F04E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607" y="3672047"/>
            <a:ext cx="2987844" cy="1714501"/>
          </a:xfrm>
          <a:prstGeom prst="rect">
            <a:avLst/>
          </a:prstGeom>
        </p:spPr>
      </p:pic>
      <p:pic>
        <p:nvPicPr>
          <p:cNvPr id="9" name="Picture 8" descr="HubSpot Looker Studio Connector | Datawarehouse.io">
            <a:extLst>
              <a:ext uri="{FF2B5EF4-FFF2-40B4-BE49-F238E27FC236}">
                <a16:creationId xmlns:a16="http://schemas.microsoft.com/office/drawing/2014/main" id="{AC9D758E-A8EB-FB24-36A7-AC602D215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131" y="2859916"/>
            <a:ext cx="3308685" cy="33086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6ED077F-BF01-503E-2B2D-2736DB2FA147}"/>
              </a:ext>
            </a:extLst>
          </p:cNvPr>
          <p:cNvSpPr txBox="1">
            <a:spLocks/>
          </p:cNvSpPr>
          <p:nvPr/>
        </p:nvSpPr>
        <p:spPr>
          <a:xfrm>
            <a:off x="3057625" y="1339422"/>
            <a:ext cx="5858184" cy="15178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chemeClr val="tx2"/>
                </a:solidFill>
                <a:latin typeface="Heebo"/>
                <a:cs typeface="Heebo"/>
              </a:rPr>
              <a:t>YSN In–Person Meeting Swindon</a:t>
            </a:r>
            <a:endParaRPr lang="en-GB">
              <a:solidFill>
                <a:schemeClr val="tx2"/>
              </a:solidFill>
              <a:latin typeface="Heebo"/>
              <a:cs typeface="Heebo"/>
            </a:endParaRPr>
          </a:p>
        </p:txBody>
      </p:sp>
      <p:pic>
        <p:nvPicPr>
          <p:cNvPr id="3" name="Picture 2" descr="YSN Members' Meetings/Training">
            <a:extLst>
              <a:ext uri="{FF2B5EF4-FFF2-40B4-BE49-F238E27FC236}">
                <a16:creationId xmlns:a16="http://schemas.microsoft.com/office/drawing/2014/main" id="{EED3FACC-CE26-545B-8EF2-066B81856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" y="5747084"/>
            <a:ext cx="1138991" cy="111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14" y="457391"/>
            <a:ext cx="5696114" cy="6462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Checklist: </a:t>
            </a:r>
            <a:r>
              <a:rPr lang="en-US" sz="3200" b="1" err="1">
                <a:solidFill>
                  <a:schemeClr val="tx2"/>
                </a:solidFill>
              </a:rPr>
              <a:t>Optimising</a:t>
            </a:r>
            <a:r>
              <a:rPr lang="en-US" sz="3200" b="1">
                <a:solidFill>
                  <a:schemeClr val="tx2"/>
                </a:solidFill>
              </a:rPr>
              <a:t> your Google My Business Profile</a:t>
            </a:r>
            <a:r>
              <a:rPr lang="en-US" sz="3200">
                <a:solidFill>
                  <a:schemeClr val="tx2"/>
                </a:solidFill>
              </a:rPr>
              <a:t> 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49ACA-6022-4167-8FF3-F946AED0F6D0}"/>
              </a:ext>
            </a:extLst>
          </p:cNvPr>
          <p:cNvSpPr txBox="1"/>
          <p:nvPr/>
        </p:nvSpPr>
        <p:spPr>
          <a:xfrm>
            <a:off x="299664" y="2480293"/>
            <a:ext cx="5953175" cy="3279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Regularly Add Photos and Videos</a:t>
            </a:r>
            <a:endParaRPr lang="en-US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Encourage and Respond to Customer Reviews</a:t>
            </a:r>
            <a:endParaRPr lang="en-US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Post Regular Updates</a:t>
            </a:r>
            <a:endParaRPr lang="en-US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Leverage Keywords in Your Profile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Add Accurate Business Information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Use GMB Messaging</a:t>
            </a:r>
            <a:endParaRPr lang="en-US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err="1">
                <a:solidFill>
                  <a:schemeClr val="tx2"/>
                </a:solidFill>
                <a:ea typeface="+mn-lt"/>
                <a:cs typeface="+mn-lt"/>
              </a:rPr>
              <a:t>Utilise</a:t>
            </a: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 the Q&amp;A Section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List Your Business on Online Directories &amp; Citations</a:t>
            </a:r>
            <a:endParaRPr lang="en-US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Regularly Update Business Attributes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Maintain Consistency Across All Platforms</a:t>
            </a:r>
          </a:p>
        </p:txBody>
      </p:sp>
      <p:pic>
        <p:nvPicPr>
          <p:cNvPr id="4" name="Picture 2" descr="15 Google My Business Optimization Tips For 2024 - On The Map Marketing">
            <a:extLst>
              <a:ext uri="{FF2B5EF4-FFF2-40B4-BE49-F238E27FC236}">
                <a16:creationId xmlns:a16="http://schemas.microsoft.com/office/drawing/2014/main" id="{5B32F0FB-1B34-D338-F0E0-28712BBEF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" r="3046" b="373"/>
          <a:stretch/>
        </p:blipFill>
        <p:spPr bwMode="auto">
          <a:xfrm>
            <a:off x="6389452" y="1384063"/>
            <a:ext cx="5526612" cy="4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ipboard with check marks and green ticks&#10;&#10;Description automatically generated">
            <a:extLst>
              <a:ext uri="{FF2B5EF4-FFF2-40B4-BE49-F238E27FC236}">
                <a16:creationId xmlns:a16="http://schemas.microsoft.com/office/drawing/2014/main" id="{ACC7C0B0-F43B-773D-8B98-F9022F9C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53584" y="98926"/>
            <a:ext cx="1409225" cy="13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4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53" y="204203"/>
            <a:ext cx="11397343" cy="646257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tx2"/>
                </a:solidFill>
              </a:rPr>
              <a:t>Major Google My Business Ranking Factors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49ACA-6022-4167-8FF3-F946AED0F6D0}"/>
              </a:ext>
            </a:extLst>
          </p:cNvPr>
          <p:cNvSpPr txBox="1"/>
          <p:nvPr/>
        </p:nvSpPr>
        <p:spPr>
          <a:xfrm>
            <a:off x="290484" y="919570"/>
            <a:ext cx="5613488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chemeClr val="tx2"/>
                </a:solidFill>
                <a:ea typeface="+mn-lt"/>
                <a:cs typeface="+mn-lt"/>
              </a:rPr>
              <a:t>Relevance</a:t>
            </a:r>
            <a:endParaRPr lang="en-US">
              <a:solidFill>
                <a:schemeClr val="tx2"/>
              </a:solidFill>
            </a:endParaRPr>
          </a:p>
          <a:p>
            <a:r>
              <a:rPr lang="en-GB" sz="1600">
                <a:solidFill>
                  <a:schemeClr val="tx2"/>
                </a:solidFill>
                <a:ea typeface="+mn-lt"/>
                <a:cs typeface="+mn-lt"/>
              </a:rPr>
              <a:t>How well your Google My Business listing matches the search query. Ensure your business description, services, and categories align with the terms your customers are searching for. </a:t>
            </a:r>
            <a:endParaRPr lang="en-GB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16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GB" sz="1600" b="1">
                <a:solidFill>
                  <a:schemeClr val="tx2"/>
                </a:solidFill>
                <a:ea typeface="+mn-lt"/>
                <a:cs typeface="+mn-lt"/>
              </a:rPr>
              <a:t>Proximity</a:t>
            </a:r>
            <a:endParaRPr lang="en-GB">
              <a:solidFill>
                <a:schemeClr val="tx2"/>
              </a:solidFill>
            </a:endParaRPr>
          </a:p>
          <a:p>
            <a:r>
              <a:rPr lang="en-GB" sz="1600">
                <a:solidFill>
                  <a:schemeClr val="tx2"/>
                </a:solidFill>
                <a:ea typeface="+mn-lt"/>
                <a:cs typeface="+mn-lt"/>
              </a:rPr>
              <a:t>The physical distance between the searcher and your business. The closer your business is to the user’s location, the more likely it will appear in local search results.</a:t>
            </a:r>
            <a:endParaRPr lang="en-US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16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GB" sz="1600" b="1">
                <a:solidFill>
                  <a:schemeClr val="tx2"/>
                </a:solidFill>
                <a:ea typeface="+mn-lt"/>
                <a:cs typeface="+mn-lt"/>
              </a:rPr>
              <a:t>Prominence</a:t>
            </a:r>
            <a:endParaRPr lang="en-GB">
              <a:solidFill>
                <a:schemeClr val="tx2"/>
              </a:solidFill>
            </a:endParaRPr>
          </a:p>
          <a:p>
            <a:r>
              <a:rPr lang="en-GB" sz="1600">
                <a:solidFill>
                  <a:schemeClr val="tx2"/>
                </a:solidFill>
                <a:ea typeface="+mn-lt"/>
                <a:cs typeface="+mn-lt"/>
              </a:rPr>
              <a:t>The overall online visibility and reputation of your business. Factors like website authority, links, and reviews all contribute to how prominent your business appears.</a:t>
            </a:r>
            <a:endParaRPr lang="en-GB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16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GB" sz="1600" b="1">
                <a:solidFill>
                  <a:schemeClr val="tx2"/>
                </a:solidFill>
                <a:ea typeface="+mn-lt"/>
                <a:cs typeface="+mn-lt"/>
              </a:rPr>
              <a:t>Reviews</a:t>
            </a:r>
            <a:endParaRPr lang="en-GB">
              <a:solidFill>
                <a:schemeClr val="tx2"/>
              </a:solidFill>
            </a:endParaRPr>
          </a:p>
          <a:p>
            <a:r>
              <a:rPr lang="en-GB" sz="1600">
                <a:solidFill>
                  <a:schemeClr val="tx2"/>
                </a:solidFill>
                <a:ea typeface="+mn-lt"/>
                <a:cs typeface="+mn-lt"/>
              </a:rPr>
              <a:t>Both the number and quality of reviews affect rankings. Businesses with higher ratings and more frequent reviews tend to rank better in local searches.</a:t>
            </a:r>
            <a:endParaRPr lang="en-GB">
              <a:solidFill>
                <a:schemeClr val="tx2"/>
              </a:solidFill>
            </a:endParaRPr>
          </a:p>
          <a:p>
            <a:endParaRPr lang="en-GB" sz="160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8BDD5-0938-D3A6-E3D5-5369DC34A4EC}"/>
              </a:ext>
            </a:extLst>
          </p:cNvPr>
          <p:cNvSpPr txBox="1"/>
          <p:nvPr/>
        </p:nvSpPr>
        <p:spPr>
          <a:xfrm>
            <a:off x="6092700" y="1066461"/>
            <a:ext cx="570529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chemeClr val="tx2"/>
                </a:solidFill>
                <a:ea typeface="+mn-lt"/>
                <a:cs typeface="+mn-lt"/>
              </a:rPr>
              <a:t>Engagement</a:t>
            </a:r>
            <a:endParaRPr lang="en-GB">
              <a:solidFill>
                <a:schemeClr val="tx2"/>
              </a:solidFill>
            </a:endParaRPr>
          </a:p>
          <a:p>
            <a:r>
              <a:rPr lang="en-GB" sz="1600">
                <a:solidFill>
                  <a:schemeClr val="tx2"/>
                </a:solidFill>
                <a:ea typeface="+mn-lt"/>
                <a:cs typeface="+mn-lt"/>
              </a:rPr>
              <a:t>The level of interaction your listing receives, including clicks, calls, driving direction requests, and message responses, plays a role in how Google perceives your business’s relevance and importance.</a:t>
            </a:r>
            <a:endParaRPr lang="en-GB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16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GB" sz="1600" b="1">
                <a:solidFill>
                  <a:schemeClr val="tx2"/>
                </a:solidFill>
                <a:ea typeface="+mn-lt"/>
                <a:cs typeface="+mn-lt"/>
              </a:rPr>
              <a:t>Category Optimisation</a:t>
            </a:r>
            <a:endParaRPr lang="en-GB">
              <a:solidFill>
                <a:schemeClr val="tx2"/>
              </a:solidFill>
            </a:endParaRPr>
          </a:p>
          <a:p>
            <a:r>
              <a:rPr lang="en-GB" sz="1600">
                <a:solidFill>
                  <a:schemeClr val="tx2"/>
                </a:solidFill>
                <a:ea typeface="+mn-lt"/>
                <a:cs typeface="+mn-lt"/>
              </a:rPr>
              <a:t>Choosing the most accurate and specific business category helps Google match your business with relevant local search queries. Be as precise as possible to avoid irrelevant searches.</a:t>
            </a:r>
            <a:endParaRPr lang="en-GB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16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GB" sz="1600" b="1">
                <a:solidFill>
                  <a:schemeClr val="tx2"/>
                </a:solidFill>
                <a:ea typeface="+mn-lt"/>
                <a:cs typeface="+mn-lt"/>
              </a:rPr>
              <a:t>Citations and Backlinks</a:t>
            </a:r>
            <a:endParaRPr lang="en-GB">
              <a:solidFill>
                <a:schemeClr val="tx2"/>
              </a:solidFill>
            </a:endParaRPr>
          </a:p>
          <a:p>
            <a:r>
              <a:rPr lang="en-GB" sz="1600">
                <a:solidFill>
                  <a:schemeClr val="tx2"/>
                </a:solidFill>
                <a:ea typeface="+mn-lt"/>
                <a:cs typeface="+mn-lt"/>
              </a:rPr>
              <a:t>Citations (mentions of your business on other websites) and backlinks (links to your website) from reputable sources improve your GMB listing's authority and ranking.</a:t>
            </a:r>
            <a:endParaRPr lang="en-GB">
              <a:solidFill>
                <a:schemeClr val="tx2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93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3F96C-2807-E0C6-0379-B2A500FFC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006312-19B5-4488-0FFA-71D49EC225B5}"/>
              </a:ext>
            </a:extLst>
          </p:cNvPr>
          <p:cNvSpPr txBox="1"/>
          <p:nvPr/>
        </p:nvSpPr>
        <p:spPr>
          <a:xfrm>
            <a:off x="4572000" y="6361908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>
                <a:solidFill>
                  <a:srgbClr val="3E377B"/>
                </a:solidFill>
                <a:effectLst/>
                <a:latin typeface="Roboto" panose="02000000000000000000" pitchFamily="2" charset="0"/>
                <a:hlinkClick r:id="rId2"/>
              </a:rPr>
              <a:t>Google’s Consumer Insights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E2C1C-C90D-9E23-30DB-2210CDBFC86B}"/>
              </a:ext>
            </a:extLst>
          </p:cNvPr>
          <p:cNvSpPr txBox="1"/>
          <p:nvPr/>
        </p:nvSpPr>
        <p:spPr>
          <a:xfrm>
            <a:off x="1823453" y="1114926"/>
            <a:ext cx="853172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000" b="1">
                <a:solidFill>
                  <a:srgbClr val="0E2841"/>
                </a:solidFill>
                <a:latin typeface="Aptos Display"/>
              </a:rPr>
              <a:t>“Where to buy” &amp; “near me” mobile queries have grown by over 200% in the past two years.”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3CB6B-EFCE-7894-D666-00E9EE00DB3C}"/>
              </a:ext>
            </a:extLst>
          </p:cNvPr>
          <p:cNvSpPr txBox="1"/>
          <p:nvPr/>
        </p:nvSpPr>
        <p:spPr>
          <a:xfrm>
            <a:off x="1823453" y="4216400"/>
            <a:ext cx="8531727" cy="1517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0E2841"/>
                </a:solidFill>
                <a:latin typeface="Aptos Display"/>
              </a:rPr>
              <a:t>Google My Business is the most common way for customers to find local services, with 7 out of 10 consumers using it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4CF72-EAFB-E28E-32BE-C2A3F5BA24EF}"/>
              </a:ext>
            </a:extLst>
          </p:cNvPr>
          <p:cNvSpPr txBox="1"/>
          <p:nvPr/>
        </p:nvSpPr>
        <p:spPr>
          <a:xfrm>
            <a:off x="1823453" y="2665663"/>
            <a:ext cx="853172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rgbClr val="0E2841"/>
                </a:solidFill>
                <a:latin typeface="Aptos Display"/>
              </a:rPr>
              <a:t>Google My Business is the most important ranking factor for local SEO.</a:t>
            </a:r>
            <a:r>
              <a:rPr lang="en-US" sz="3000">
                <a:latin typeface="Aptos Display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6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E2A5D-58E0-76AC-2B7F-54929595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9442-1AD2-C297-9F05-B82AE697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362" y="752181"/>
            <a:ext cx="7442200" cy="1325563"/>
          </a:xfrm>
        </p:spPr>
        <p:txBody>
          <a:bodyPr>
            <a:noAutofit/>
          </a:bodyPr>
          <a:lstStyle/>
          <a:p>
            <a:pPr algn="ctr"/>
            <a:r>
              <a:rPr lang="en-GB" b="1" i="0">
                <a:solidFill>
                  <a:schemeClr val="tx2"/>
                </a:solidFill>
                <a:effectLst/>
              </a:rPr>
              <a:t>Looker Studio – Diving deeper Into data</a:t>
            </a:r>
            <a:endParaRPr lang="en-GB" b="1">
              <a:solidFill>
                <a:schemeClr val="tx2"/>
              </a:solidFill>
            </a:endParaRPr>
          </a:p>
        </p:txBody>
      </p:sp>
      <p:pic>
        <p:nvPicPr>
          <p:cNvPr id="4" name="Picture 3" descr="Looker Studio — what is it and why should I use it? - FOTC">
            <a:extLst>
              <a:ext uri="{FF2B5EF4-FFF2-40B4-BE49-F238E27FC236}">
                <a16:creationId xmlns:a16="http://schemas.microsoft.com/office/drawing/2014/main" id="{398FB627-8DCF-2CA1-0318-0E7449D3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979" y="2660904"/>
            <a:ext cx="7422147" cy="4196507"/>
          </a:xfrm>
          <a:prstGeom prst="rect">
            <a:avLst/>
          </a:prstGeom>
        </p:spPr>
      </p:pic>
      <p:pic>
        <p:nvPicPr>
          <p:cNvPr id="5" name="Picture 4" descr="HubSpot Looker Studio Connector | Datawarehouse.io">
            <a:extLst>
              <a:ext uri="{FF2B5EF4-FFF2-40B4-BE49-F238E27FC236}">
                <a16:creationId xmlns:a16="http://schemas.microsoft.com/office/drawing/2014/main" id="{E930BF9E-088D-31BE-0BDE-D68FCB06C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39" y="257333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1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F049ACA-6022-4167-8FF3-F946AED0F6D0}"/>
              </a:ext>
            </a:extLst>
          </p:cNvPr>
          <p:cNvSpPr txBox="1"/>
          <p:nvPr/>
        </p:nvSpPr>
        <p:spPr>
          <a:xfrm>
            <a:off x="200860" y="1065225"/>
            <a:ext cx="7097622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sz="3200" b="1">
                <a:solidFill>
                  <a:schemeClr val="tx2"/>
                </a:solidFill>
                <a:latin typeface="Aptos"/>
                <a:ea typeface="+mn-lt"/>
                <a:cs typeface="Poppins"/>
              </a:rPr>
              <a:t>What is Looker Studio?</a:t>
            </a:r>
            <a:endParaRPr lang="en-GB" sz="3200" b="1">
              <a:solidFill>
                <a:schemeClr val="tx2"/>
              </a:solidFill>
              <a:latin typeface="Aptos"/>
              <a:cs typeface="Poppins"/>
            </a:endParaRPr>
          </a:p>
          <a:p>
            <a:pPr algn="just"/>
            <a:r>
              <a:rPr lang="en-GB">
                <a:solidFill>
                  <a:schemeClr val="tx2"/>
                </a:solidFill>
                <a:latin typeface="Aptos"/>
                <a:ea typeface="+mn-lt"/>
                <a:cs typeface="Poppins"/>
              </a:rPr>
              <a:t>Looker Studio is a FREE data visualisation tool that allows you to import data from multiple sources and visualize them on a report that is easy to read and share. You can import data from any source using Google Sheets or Data Connectors to create the report you want.</a:t>
            </a:r>
            <a:endParaRPr lang="en-GB">
              <a:solidFill>
                <a:schemeClr val="tx2"/>
              </a:solidFill>
              <a:latin typeface="Aptos"/>
              <a:cs typeface="Poppins"/>
            </a:endParaRPr>
          </a:p>
          <a:p>
            <a:pPr algn="just"/>
            <a:endParaRPr lang="en-GB" sz="2000">
              <a:solidFill>
                <a:schemeClr val="tx2"/>
              </a:solidFill>
              <a:latin typeface="Aptos"/>
              <a:cs typeface="Poppins"/>
            </a:endParaRPr>
          </a:p>
          <a:p>
            <a:pPr algn="just"/>
            <a:r>
              <a:rPr lang="en-GB" sz="3200" b="1">
                <a:solidFill>
                  <a:schemeClr val="tx2"/>
                </a:solidFill>
                <a:latin typeface="Aptos"/>
                <a:cs typeface="Poppins"/>
              </a:rPr>
              <a:t>Why Looker Studio?</a:t>
            </a:r>
            <a:endParaRPr lang="en-GB" sz="3200">
              <a:solidFill>
                <a:schemeClr val="tx2"/>
              </a:solidFill>
              <a:latin typeface="Aptos"/>
            </a:endParaRPr>
          </a:p>
          <a:p>
            <a:pPr algn="just"/>
            <a:r>
              <a:rPr lang="en-GB">
                <a:solidFill>
                  <a:schemeClr val="tx2"/>
                </a:solidFill>
                <a:latin typeface="Aptos"/>
                <a:cs typeface="Poppins"/>
              </a:rPr>
              <a:t>Looker Studio has the capability to make your data into the most attractive and easy to read format, that can be effortlessly digested by for you .</a:t>
            </a:r>
          </a:p>
          <a:p>
            <a:pPr algn="just"/>
            <a:endParaRPr lang="en-US" sz="1400" b="1">
              <a:solidFill>
                <a:srgbClr val="000000"/>
              </a:solidFill>
              <a:cs typeface="Poppins"/>
            </a:endParaRPr>
          </a:p>
        </p:txBody>
      </p:sp>
      <p:pic>
        <p:nvPicPr>
          <p:cNvPr id="4" name="Picture 3" descr="UA] Visualize your Analytics data in Looker Studio [Legacy] - Analytics Help">
            <a:extLst>
              <a:ext uri="{FF2B5EF4-FFF2-40B4-BE49-F238E27FC236}">
                <a16:creationId xmlns:a16="http://schemas.microsoft.com/office/drawing/2014/main" id="{581D272B-7B27-5BFA-2F8C-A7197ACF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732" y="1258144"/>
            <a:ext cx="4881995" cy="55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3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A] Visualize your Analytics data in Looker Studio [Legacy] - Analytics Help">
            <a:extLst>
              <a:ext uri="{FF2B5EF4-FFF2-40B4-BE49-F238E27FC236}">
                <a16:creationId xmlns:a16="http://schemas.microsoft.com/office/drawing/2014/main" id="{581D272B-7B27-5BFA-2F8C-A7197ACF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232" y="1046477"/>
            <a:ext cx="5061911" cy="5798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3121F2-FF17-D4CC-DCC2-ADCB43D5CC61}"/>
              </a:ext>
            </a:extLst>
          </p:cNvPr>
          <p:cNvSpPr txBox="1"/>
          <p:nvPr/>
        </p:nvSpPr>
        <p:spPr>
          <a:xfrm>
            <a:off x="512234" y="1041401"/>
            <a:ext cx="6087534" cy="520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solidFill>
                  <a:schemeClr val="tx2"/>
                </a:solidFill>
              </a:rPr>
              <a:t>Benefits:</a:t>
            </a:r>
          </a:p>
          <a:p>
            <a:endParaRPr lang="en-US" sz="2400" u="sng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You can create comprehensible and understandable reports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Pull data from multiple sources – a single report can use data from two or more sources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Create dynamic reports – easy to refresh data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Create fully </a:t>
            </a:r>
            <a:r>
              <a:rPr lang="en-US" err="1">
                <a:solidFill>
                  <a:schemeClr val="tx2"/>
                </a:solidFill>
              </a:rPr>
              <a:t>customisable</a:t>
            </a:r>
            <a:r>
              <a:rPr lang="en-US">
                <a:solidFill>
                  <a:schemeClr val="tx2"/>
                </a:solidFill>
              </a:rPr>
              <a:t> reports – drag &amp; drop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You can get updates in real time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You can create unlimited reports</a:t>
            </a:r>
          </a:p>
          <a:p>
            <a:endParaRPr lang="en-US">
              <a:solidFill>
                <a:schemeClr val="tx2"/>
              </a:solidFill>
            </a:endParaRPr>
          </a:p>
          <a:p>
            <a:r>
              <a:rPr lang="en-US" sz="2400" b="1">
                <a:solidFill>
                  <a:schemeClr val="tx2"/>
                </a:solidFill>
              </a:rPr>
              <a:t>Best thing...</a:t>
            </a:r>
            <a:r>
              <a:rPr lang="en-US" b="1">
                <a:solidFill>
                  <a:schemeClr val="tx2"/>
                </a:solidFill>
              </a:rPr>
              <a:t> </a:t>
            </a:r>
            <a:r>
              <a:rPr lang="en-US" sz="3000" b="1">
                <a:solidFill>
                  <a:schemeClr val="tx2"/>
                </a:solidFill>
              </a:rPr>
              <a:t>It's FREE!</a:t>
            </a:r>
            <a:r>
              <a:rPr lang="en-US" b="1">
                <a:solidFill>
                  <a:schemeClr val="tx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30895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434" y="505348"/>
            <a:ext cx="5472380" cy="703984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latin typeface="Aptos"/>
              </a:rPr>
              <a:t>Over 50 + Visualisation tools </a:t>
            </a:r>
            <a:endParaRPr lang="en-US" sz="3200">
              <a:solidFill>
                <a:schemeClr val="tx2"/>
              </a:solidFill>
              <a:latin typeface="Aptos Display"/>
            </a:endParaRPr>
          </a:p>
        </p:txBody>
      </p:sp>
      <p:pic>
        <p:nvPicPr>
          <p:cNvPr id="7" name="Picture 6" descr="Optimizing your Google Cloud spend with BigQuery and Looker | Google Cloud  Blog">
            <a:extLst>
              <a:ext uri="{FF2B5EF4-FFF2-40B4-BE49-F238E27FC236}">
                <a16:creationId xmlns:a16="http://schemas.microsoft.com/office/drawing/2014/main" id="{C638DAED-A0AF-7F33-998C-2CE607F3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04" y="1413148"/>
            <a:ext cx="11012629" cy="521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5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81" y="361644"/>
            <a:ext cx="8297469" cy="70398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1000+ data sets from over 1050 connectors.</a:t>
            </a:r>
            <a:endParaRPr lang="en-US" sz="3200" b="1">
              <a:solidFill>
                <a:schemeClr val="tx2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7CCB7DF-2117-D996-259A-42CF7C7A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7" y="1141053"/>
            <a:ext cx="5042443" cy="5331357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2FECDA2A-E1DE-7282-0CB4-F37FF586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790" y="1141051"/>
            <a:ext cx="4826225" cy="533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5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113" y="1192915"/>
            <a:ext cx="4034971" cy="703984"/>
          </a:xfrm>
        </p:spPr>
        <p:txBody>
          <a:bodyPr>
            <a:normAutofit/>
          </a:bodyPr>
          <a:lstStyle/>
          <a:p>
            <a:r>
              <a:rPr lang="en-GB" sz="2800" b="1">
                <a:solidFill>
                  <a:schemeClr val="tx2"/>
                </a:solidFill>
                <a:latin typeface="Aptos"/>
              </a:rPr>
              <a:t>For you today... 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49ACA-6022-4167-8FF3-F946AED0F6D0}"/>
              </a:ext>
            </a:extLst>
          </p:cNvPr>
          <p:cNvSpPr txBox="1"/>
          <p:nvPr/>
        </p:nvSpPr>
        <p:spPr>
          <a:xfrm>
            <a:off x="7864468" y="1898188"/>
            <a:ext cx="4026533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Aptos"/>
                <a:ea typeface="+mn-lt"/>
                <a:cs typeface="Poppins"/>
              </a:rPr>
              <a:t>We have just launched a dashboard... </a:t>
            </a:r>
            <a:endParaRPr lang="en-US">
              <a:solidFill>
                <a:schemeClr val="tx2"/>
              </a:solidFill>
            </a:endParaRPr>
          </a:p>
          <a:p>
            <a:endParaRPr lang="en-GB">
              <a:solidFill>
                <a:schemeClr val="tx2"/>
              </a:solidFill>
              <a:latin typeface="Aptos"/>
              <a:ea typeface="+mn-lt"/>
              <a:cs typeface="Poppins"/>
            </a:endParaRPr>
          </a:p>
          <a:p>
            <a:r>
              <a:rPr lang="en-GB" b="1">
                <a:solidFill>
                  <a:schemeClr val="tx2"/>
                </a:solidFill>
                <a:latin typeface="Aptos"/>
                <a:ea typeface="+mn-lt"/>
                <a:cs typeface="Poppins"/>
              </a:rPr>
              <a:t>And It's FREE! </a:t>
            </a:r>
          </a:p>
          <a:p>
            <a:endParaRPr lang="en-GB">
              <a:solidFill>
                <a:srgbClr val="1E1E1E"/>
              </a:solidFill>
              <a:latin typeface="Aptos"/>
              <a:ea typeface="+mn-lt"/>
              <a:cs typeface="Poppins"/>
            </a:endParaRPr>
          </a:p>
          <a:p>
            <a:r>
              <a:rPr lang="en-GB">
                <a:solidFill>
                  <a:srgbClr val="FF0000"/>
                </a:solidFill>
                <a:latin typeface="Aptos"/>
                <a:ea typeface="+mn-lt"/>
                <a:cs typeface="Poppins"/>
              </a:rPr>
              <a:t>To access this, all you have to do is: </a:t>
            </a:r>
            <a:endParaRPr lang="en-GB"/>
          </a:p>
          <a:p>
            <a:endParaRPr lang="en-GB">
              <a:solidFill>
                <a:srgbClr val="FF0000"/>
              </a:solidFill>
              <a:latin typeface="Aptos"/>
              <a:ea typeface="+mn-lt"/>
              <a:cs typeface="Poppins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solidFill>
                  <a:srgbClr val="FF0000"/>
                </a:solidFill>
                <a:latin typeface="Aptos"/>
                <a:ea typeface="+mn-lt"/>
                <a:cs typeface="Poppins"/>
              </a:rPr>
              <a:t>Scan the QR code on the next slide</a:t>
            </a:r>
            <a:endParaRPr lang="en-GB"/>
          </a:p>
          <a:p>
            <a:pPr marL="285750" indent="-285750">
              <a:buFont typeface="Calibri"/>
              <a:buChar char="-"/>
            </a:pPr>
            <a:r>
              <a:rPr lang="en-GB">
                <a:solidFill>
                  <a:srgbClr val="FF0000"/>
                </a:solidFill>
                <a:latin typeface="Aptos"/>
                <a:ea typeface="+mn-lt"/>
                <a:cs typeface="Poppins"/>
              </a:rPr>
              <a:t>Follow this form </a:t>
            </a:r>
            <a:endParaRPr lang="en-GB"/>
          </a:p>
          <a:p>
            <a:pPr marL="285750" indent="-285750">
              <a:buFont typeface="Calibri"/>
              <a:buChar char="-"/>
            </a:pPr>
            <a:r>
              <a:rPr lang="en-GB">
                <a:solidFill>
                  <a:srgbClr val="FF0000"/>
                </a:solidFill>
                <a:latin typeface="Aptos"/>
                <a:ea typeface="+mn-lt"/>
                <a:cs typeface="Poppins"/>
              </a:rPr>
              <a:t>Add in the details </a:t>
            </a:r>
            <a:endParaRPr lang="en-GB"/>
          </a:p>
          <a:p>
            <a:endParaRPr lang="en-GB">
              <a:solidFill>
                <a:srgbClr val="FF0000"/>
              </a:solidFill>
              <a:cs typeface="Poppins"/>
            </a:endParaRPr>
          </a:p>
          <a:p>
            <a:pPr marL="285750" indent="-285750">
              <a:buFont typeface="Calibri"/>
              <a:buChar char="-"/>
            </a:pPr>
            <a:endParaRPr lang="en-GB">
              <a:solidFill>
                <a:srgbClr val="FF0000"/>
              </a:solidFill>
              <a:latin typeface="Aptos"/>
              <a:ea typeface="+mn-lt"/>
              <a:cs typeface="Poppins"/>
            </a:endParaRPr>
          </a:p>
          <a:p>
            <a:r>
              <a:rPr lang="en-GB">
                <a:solidFill>
                  <a:srgbClr val="FF0000"/>
                </a:solidFill>
                <a:latin typeface="Aptos"/>
                <a:ea typeface="+mn-lt"/>
                <a:cs typeface="Poppins"/>
              </a:rPr>
              <a:t>We share this with you! </a:t>
            </a:r>
            <a:endParaRPr lang="en-GB"/>
          </a:p>
          <a:p>
            <a:pPr marL="285750" indent="-285750">
              <a:buFont typeface="Calibri"/>
              <a:buChar char="-"/>
            </a:pPr>
            <a:endParaRPr lang="en-GB">
              <a:solidFill>
                <a:srgbClr val="1E1E1E"/>
              </a:solidFill>
              <a:latin typeface="Aptos"/>
              <a:ea typeface="+mn-lt"/>
              <a:cs typeface="Poppins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58211B1-EDB9-4E04-BA23-2C0AFC5F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893" y="248991"/>
            <a:ext cx="4211087" cy="6363911"/>
          </a:xfrm>
          <a:prstGeom prst="rect">
            <a:avLst/>
          </a:prstGeom>
        </p:spPr>
      </p:pic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69853C9E-C541-2F1B-A950-2A22F66C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88" y="239811"/>
            <a:ext cx="3248046" cy="63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3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qr code with blue squares&#10;&#10;Description automatically generated">
            <a:extLst>
              <a:ext uri="{FF2B5EF4-FFF2-40B4-BE49-F238E27FC236}">
                <a16:creationId xmlns:a16="http://schemas.microsoft.com/office/drawing/2014/main" id="{5F00F969-9902-E5E5-DDBA-C68E178C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852" y="456067"/>
            <a:ext cx="5950944" cy="5950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7D14F-63D4-E051-5A65-946E6CCBEB32}"/>
              </a:ext>
            </a:extLst>
          </p:cNvPr>
          <p:cNvSpPr txBox="1"/>
          <p:nvPr/>
        </p:nvSpPr>
        <p:spPr>
          <a:xfrm>
            <a:off x="173289" y="1721100"/>
            <a:ext cx="27432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solidFill>
                  <a:srgbClr val="FF0000"/>
                </a:solidFill>
              </a:rPr>
              <a:t>Make sure you use the email address you used to set up GA &amp; GSC! </a:t>
            </a:r>
          </a:p>
        </p:txBody>
      </p:sp>
      <p:pic>
        <p:nvPicPr>
          <p:cNvPr id="3" name="Picture 2" descr="Clipart - Warning Sign">
            <a:extLst>
              <a:ext uri="{FF2B5EF4-FFF2-40B4-BE49-F238E27FC236}">
                <a16:creationId xmlns:a16="http://schemas.microsoft.com/office/drawing/2014/main" id="{259F3955-C492-90B1-2237-054B0806F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2" y="490398"/>
            <a:ext cx="1239100" cy="12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cell phone&#10;&#10;Description automatically generated">
            <a:extLst>
              <a:ext uri="{FF2B5EF4-FFF2-40B4-BE49-F238E27FC236}">
                <a16:creationId xmlns:a16="http://schemas.microsoft.com/office/drawing/2014/main" id="{75FD18EB-30E8-0E1E-1287-FCE81519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715" y="839864"/>
            <a:ext cx="4781652" cy="60320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676A1D-6710-7328-72D1-A1D482A29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19" y="2201931"/>
            <a:ext cx="6534134" cy="17747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>
                <a:solidFill>
                  <a:schemeClr val="tx2"/>
                </a:solidFill>
                <a:effectLst/>
              </a:rPr>
              <a:t>Google My </a:t>
            </a:r>
            <a:br>
              <a:rPr lang="en-US" sz="5400" b="1">
                <a:solidFill>
                  <a:schemeClr val="tx2"/>
                </a:solidFill>
              </a:rPr>
            </a:br>
            <a:r>
              <a:rPr lang="en-US" sz="5400" b="1" i="0">
                <a:solidFill>
                  <a:schemeClr val="tx2"/>
                </a:solidFill>
                <a:effectLst/>
              </a:rPr>
              <a:t>Business Checklist</a:t>
            </a:r>
            <a:endParaRPr lang="en-US" sz="5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1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D3B4A-8FA5-907D-F03C-9F55E871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5F9F-BB13-4896-E7A4-7B0727E45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259" y="709779"/>
            <a:ext cx="6565900" cy="1325563"/>
          </a:xfrm>
        </p:spPr>
        <p:txBody>
          <a:bodyPr>
            <a:normAutofit/>
          </a:bodyPr>
          <a:lstStyle/>
          <a:p>
            <a:pPr algn="ctr"/>
            <a:r>
              <a:rPr lang="en-GB" sz="4500" b="1" i="0">
                <a:solidFill>
                  <a:schemeClr val="tx2"/>
                </a:solidFill>
                <a:effectLst/>
                <a:latin typeface="Aptos"/>
              </a:rPr>
              <a:t>S</a:t>
            </a:r>
            <a:r>
              <a:rPr lang="en-GB" sz="4500" b="1">
                <a:solidFill>
                  <a:schemeClr val="tx2"/>
                </a:solidFill>
                <a:latin typeface="Aptos"/>
              </a:rPr>
              <a:t>EO – Where are you at?</a:t>
            </a:r>
          </a:p>
        </p:txBody>
      </p:sp>
      <p:pic>
        <p:nvPicPr>
          <p:cNvPr id="3" name="Graphic 2" descr="Semrush SEO Toolkit: Check Website SEO with Analysis Tools | Semrush">
            <a:extLst>
              <a:ext uri="{FF2B5EF4-FFF2-40B4-BE49-F238E27FC236}">
                <a16:creationId xmlns:a16="http://schemas.microsoft.com/office/drawing/2014/main" id="{75AC9834-5EBD-054D-2F2C-9430CF9FB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5453" y="2121444"/>
            <a:ext cx="6566567" cy="4326269"/>
          </a:xfrm>
          <a:prstGeom prst="rect">
            <a:avLst/>
          </a:prstGeom>
        </p:spPr>
      </p:pic>
      <p:pic>
        <p:nvPicPr>
          <p:cNvPr id="4" name="Picture 3" descr="Semrush - Digital Culture Network">
            <a:extLst>
              <a:ext uri="{FF2B5EF4-FFF2-40B4-BE49-F238E27FC236}">
                <a16:creationId xmlns:a16="http://schemas.microsoft.com/office/drawing/2014/main" id="{5A9AB84B-D22F-75F9-D493-0A8167DDB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06" y="3425752"/>
            <a:ext cx="4414251" cy="12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196E09AC-9E21-0040-5988-D9D03D73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28" y="1425258"/>
            <a:ext cx="9034145" cy="51047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55" y="281803"/>
            <a:ext cx="7388716" cy="703984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tx2"/>
                </a:solidFill>
                <a:latin typeface="Aptos"/>
              </a:rPr>
              <a:t>Let's look at your data...Overview!  </a:t>
            </a:r>
            <a:endParaRPr lang="en-US" sz="320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BD630C-74A1-73AD-A5FC-EB5CE2576C05}"/>
              </a:ext>
            </a:extLst>
          </p:cNvPr>
          <p:cNvCxnSpPr>
            <a:cxnSpLocks/>
          </p:cNvCxnSpPr>
          <p:nvPr/>
        </p:nvCxnSpPr>
        <p:spPr>
          <a:xfrm flipV="1">
            <a:off x="1971668" y="2699781"/>
            <a:ext cx="322061" cy="143987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32835F6-B94A-2644-E61C-5518ED3BA8AE}"/>
              </a:ext>
            </a:extLst>
          </p:cNvPr>
          <p:cNvSpPr txBox="1"/>
          <p:nvPr/>
        </p:nvSpPr>
        <p:spPr>
          <a:xfrm>
            <a:off x="579404" y="3981721"/>
            <a:ext cx="1485441" cy="1569660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chemeClr val="tx2"/>
                </a:solidFill>
                <a:cs typeface="Segoe UI"/>
              </a:rPr>
              <a:t>Authority Score </a:t>
            </a:r>
            <a:r>
              <a:rPr lang="en-US" sz="1200" b="1">
                <a:solidFill>
                  <a:schemeClr val="tx2"/>
                </a:solidFill>
                <a:cs typeface="Segoe UI"/>
              </a:rPr>
              <a:t>​</a:t>
            </a:r>
          </a:p>
          <a:p>
            <a:r>
              <a:rPr lang="en-GB" sz="1200">
                <a:solidFill>
                  <a:schemeClr val="tx2"/>
                </a:solidFill>
                <a:cs typeface="Segoe UI"/>
              </a:rPr>
              <a:t>This is a score that’s calculated based on website's referring domains, backlinks, organic traffic, keywords and more.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5E7DC-726C-0E0B-3728-47E34B87C115}"/>
              </a:ext>
            </a:extLst>
          </p:cNvPr>
          <p:cNvSpPr txBox="1"/>
          <p:nvPr/>
        </p:nvSpPr>
        <p:spPr>
          <a:xfrm>
            <a:off x="583579" y="1101971"/>
            <a:ext cx="1338549" cy="1938992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chemeClr val="tx2"/>
                </a:solidFill>
                <a:cs typeface="Segoe UI"/>
              </a:rPr>
              <a:t>Organic Search Traffic ​</a:t>
            </a:r>
          </a:p>
          <a:p>
            <a:r>
              <a:rPr lang="en-GB" sz="1200">
                <a:solidFill>
                  <a:schemeClr val="tx2"/>
                </a:solidFill>
                <a:cs typeface="Segoe UI"/>
              </a:rPr>
              <a:t>An estimated count of visits to a website from unpaid sources, such as search engines like Google, Yahoo, or Bing.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34AC2-6EE9-0291-BDB4-732846DC0416}"/>
              </a:ext>
            </a:extLst>
          </p:cNvPr>
          <p:cNvSpPr txBox="1"/>
          <p:nvPr/>
        </p:nvSpPr>
        <p:spPr>
          <a:xfrm>
            <a:off x="3145797" y="813111"/>
            <a:ext cx="2743200" cy="1015663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chemeClr val="tx2"/>
                </a:solidFill>
                <a:cs typeface="Segoe UI"/>
              </a:rPr>
              <a:t>Paid Search Traffic ​</a:t>
            </a:r>
          </a:p>
          <a:p>
            <a:r>
              <a:rPr lang="en-GB" sz="1200">
                <a:solidFill>
                  <a:schemeClr val="tx2"/>
                </a:solidFill>
                <a:cs typeface="Segoe UI"/>
              </a:rPr>
              <a:t>The number of visitors to a website that come from paid advertisements, such as Google Ads or other paid digital marketing campaigns.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1CDF7D-B1C9-1C2C-6D99-B64770C4196C}"/>
              </a:ext>
            </a:extLst>
          </p:cNvPr>
          <p:cNvCxnSpPr/>
          <p:nvPr/>
        </p:nvCxnSpPr>
        <p:spPr>
          <a:xfrm flipH="1">
            <a:off x="6340581" y="1735953"/>
            <a:ext cx="1929465" cy="90922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96B307-61E7-678E-4806-5A75BFD0CF9C}"/>
              </a:ext>
            </a:extLst>
          </p:cNvPr>
          <p:cNvSpPr txBox="1"/>
          <p:nvPr/>
        </p:nvSpPr>
        <p:spPr>
          <a:xfrm>
            <a:off x="8233078" y="1184598"/>
            <a:ext cx="2864140" cy="1015663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chemeClr val="tx2"/>
                </a:solidFill>
                <a:cs typeface="Segoe UI"/>
              </a:rPr>
              <a:t>Backlinks </a:t>
            </a:r>
            <a:r>
              <a:rPr lang="en-US" sz="1200">
                <a:solidFill>
                  <a:schemeClr val="tx2"/>
                </a:solidFill>
                <a:cs typeface="Segoe UI"/>
              </a:rPr>
              <a:t>​</a:t>
            </a:r>
          </a:p>
          <a:p>
            <a:r>
              <a:rPr lang="en-GB" sz="1200">
                <a:solidFill>
                  <a:srgbClr val="0E2841"/>
                </a:solidFill>
                <a:latin typeface="Aptos Display"/>
                <a:cs typeface="Segoe UI"/>
              </a:rPr>
              <a:t>A tool that helps users find and build backlinks for their website. Backlinks are links from other websites that point back to a page on your website.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7A91EA-88FA-E5F4-EB52-E31C8FC6EC1B}"/>
              </a:ext>
            </a:extLst>
          </p:cNvPr>
          <p:cNvCxnSpPr/>
          <p:nvPr/>
        </p:nvCxnSpPr>
        <p:spPr>
          <a:xfrm>
            <a:off x="4390999" y="1855567"/>
            <a:ext cx="1236233" cy="74855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4EF46D-52F6-1751-A9AB-749AA433D8ED}"/>
              </a:ext>
            </a:extLst>
          </p:cNvPr>
          <p:cNvCxnSpPr/>
          <p:nvPr/>
        </p:nvCxnSpPr>
        <p:spPr>
          <a:xfrm>
            <a:off x="1926290" y="2475496"/>
            <a:ext cx="1574337" cy="12746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41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11" y="466768"/>
            <a:ext cx="7350185" cy="648900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latin typeface="Aptos"/>
              </a:rPr>
              <a:t>Let's look at your data...Top Keywords !  </a:t>
            </a:r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B793721-D574-5283-C2B1-E05450E82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1" t="1878" r="904" b="704"/>
          <a:stretch/>
        </p:blipFill>
        <p:spPr>
          <a:xfrm>
            <a:off x="174434" y="1550425"/>
            <a:ext cx="11907520" cy="38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96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3FC1-5B19-F55C-5A8A-3E9687D2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1C1E-8314-0555-44BC-6F99AC02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24" y="269020"/>
            <a:ext cx="9300001" cy="703984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latin typeface="Aptos"/>
              </a:rPr>
              <a:t>Let's look at your data...Top Keywords !  </a:t>
            </a:r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F52323C-E0CE-208A-376A-5637B576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08" y="969637"/>
            <a:ext cx="9834661" cy="30407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B9FD2C-49FE-0F66-F742-157E8450D810}"/>
              </a:ext>
            </a:extLst>
          </p:cNvPr>
          <p:cNvSpPr txBox="1">
            <a:spLocks/>
          </p:cNvSpPr>
          <p:nvPr/>
        </p:nvSpPr>
        <p:spPr>
          <a:xfrm>
            <a:off x="450831" y="4148473"/>
            <a:ext cx="10581851" cy="1248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b="1">
                <a:solidFill>
                  <a:schemeClr val="tx2"/>
                </a:solidFill>
                <a:latin typeface="Aptos"/>
              </a:rPr>
              <a:t>Keywords </a:t>
            </a:r>
            <a:r>
              <a:rPr lang="en-GB" sz="1500">
                <a:solidFill>
                  <a:schemeClr val="tx2"/>
                </a:solidFill>
                <a:latin typeface="Aptos"/>
              </a:rPr>
              <a:t>– The keyword people search for. </a:t>
            </a:r>
          </a:p>
          <a:p>
            <a:r>
              <a:rPr lang="en-GB" sz="1500" b="1">
                <a:solidFill>
                  <a:schemeClr val="tx2"/>
                </a:solidFill>
                <a:latin typeface="Aptos"/>
              </a:rPr>
              <a:t>Position </a:t>
            </a:r>
            <a:r>
              <a:rPr lang="en-GB" sz="1500">
                <a:solidFill>
                  <a:schemeClr val="tx2"/>
                </a:solidFill>
                <a:latin typeface="Aptos"/>
              </a:rPr>
              <a:t>– Where you're placed on Google Search </a:t>
            </a:r>
          </a:p>
          <a:p>
            <a:r>
              <a:rPr lang="en-GB" sz="1500" b="1">
                <a:solidFill>
                  <a:schemeClr val="tx2"/>
                </a:solidFill>
                <a:latin typeface="Aptos"/>
              </a:rPr>
              <a:t>Volume </a:t>
            </a:r>
            <a:r>
              <a:rPr lang="en-GB" sz="1500">
                <a:solidFill>
                  <a:schemeClr val="tx2"/>
                </a:solidFill>
                <a:latin typeface="Aptos"/>
              </a:rPr>
              <a:t>- </a:t>
            </a:r>
            <a:r>
              <a:rPr lang="en-GB" sz="1500">
                <a:solidFill>
                  <a:schemeClr val="tx2"/>
                </a:solidFill>
                <a:latin typeface="Aptos"/>
                <a:ea typeface="+mj-lt"/>
                <a:cs typeface="+mj-lt"/>
              </a:rPr>
              <a:t>the average number of times a specific search query is entered on a search engine per month. </a:t>
            </a:r>
            <a:endParaRPr lang="en-GB" sz="1500">
              <a:solidFill>
                <a:schemeClr val="tx2"/>
              </a:solidFill>
              <a:latin typeface="Aptos"/>
            </a:endParaRPr>
          </a:p>
          <a:p>
            <a:r>
              <a:rPr lang="en-GB" sz="1500" b="1">
                <a:solidFill>
                  <a:schemeClr val="tx2"/>
                </a:solidFill>
                <a:latin typeface="Aptos"/>
              </a:rPr>
              <a:t>KD%</a:t>
            </a:r>
            <a:r>
              <a:rPr lang="en-GB" sz="1500">
                <a:solidFill>
                  <a:schemeClr val="tx2"/>
                </a:solidFill>
                <a:latin typeface="Aptos"/>
              </a:rPr>
              <a:t> - </a:t>
            </a:r>
            <a:r>
              <a:rPr lang="en-GB" sz="1500">
                <a:solidFill>
                  <a:schemeClr val="tx2"/>
                </a:solidFill>
                <a:latin typeface="Aptos"/>
                <a:ea typeface="+mj-lt"/>
                <a:cs typeface="+mj-lt"/>
              </a:rPr>
              <a:t> a metric that tells you how much SEO effort it might take to organically rank a page in the top 10 results on Google for a certain keyword</a:t>
            </a:r>
            <a:br>
              <a:rPr lang="en-GB" sz="1500">
                <a:latin typeface="Aptos"/>
                <a:ea typeface="+mj-lt"/>
                <a:cs typeface="+mj-lt"/>
              </a:rPr>
            </a:br>
            <a:r>
              <a:rPr lang="en-GB" sz="1500" b="1">
                <a:solidFill>
                  <a:schemeClr val="tx2"/>
                </a:solidFill>
                <a:latin typeface="Aptos"/>
              </a:rPr>
              <a:t>URL</a:t>
            </a:r>
            <a:r>
              <a:rPr lang="en-GB" sz="1500">
                <a:solidFill>
                  <a:schemeClr val="tx2"/>
                </a:solidFill>
                <a:latin typeface="Aptos"/>
              </a:rPr>
              <a:t> - </a:t>
            </a:r>
            <a:r>
              <a:rPr lang="en-GB" sz="1500">
                <a:solidFill>
                  <a:schemeClr val="tx2"/>
                </a:solidFill>
                <a:latin typeface="Aptos"/>
                <a:ea typeface="+mj-lt"/>
                <a:cs typeface="+mj-lt"/>
              </a:rPr>
              <a:t>the keywords that bring users to a URL through Google's top 100 organic search results</a:t>
            </a:r>
            <a:endParaRPr lang="en-GB" sz="1500">
              <a:solidFill>
                <a:schemeClr val="tx2"/>
              </a:solidFill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303D81-7230-D41C-E817-BA0BBEF0AA0B}"/>
              </a:ext>
            </a:extLst>
          </p:cNvPr>
          <p:cNvSpPr txBox="1">
            <a:spLocks/>
          </p:cNvSpPr>
          <p:nvPr/>
        </p:nvSpPr>
        <p:spPr>
          <a:xfrm>
            <a:off x="450831" y="5411790"/>
            <a:ext cx="10511667" cy="1078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500">
              <a:solidFill>
                <a:schemeClr val="tx2"/>
              </a:solidFill>
              <a:latin typeface="Aptos"/>
            </a:endParaRPr>
          </a:p>
          <a:p>
            <a:r>
              <a:rPr lang="en-GB" sz="1500">
                <a:solidFill>
                  <a:schemeClr val="tx2"/>
                </a:solidFill>
                <a:latin typeface="Aptos"/>
              </a:rPr>
              <a:t>Intent - </a:t>
            </a:r>
          </a:p>
          <a:p>
            <a:pPr marL="285750" indent="-285750">
              <a:buFont typeface="Arial"/>
              <a:buChar char="•"/>
            </a:pPr>
            <a:r>
              <a:rPr lang="en-GB" sz="1500" b="1">
                <a:solidFill>
                  <a:schemeClr val="tx2"/>
                </a:solidFill>
                <a:latin typeface="Aptos"/>
              </a:rPr>
              <a:t>Navigational</a:t>
            </a:r>
            <a:r>
              <a:rPr lang="en-GB" sz="1500">
                <a:solidFill>
                  <a:schemeClr val="tx2"/>
                </a:solidFill>
                <a:latin typeface="Aptos"/>
              </a:rPr>
              <a:t> </a:t>
            </a:r>
            <a:r>
              <a:rPr lang="en-GB" sz="1500" b="1">
                <a:solidFill>
                  <a:schemeClr val="tx2"/>
                </a:solidFill>
                <a:latin typeface="Aptos"/>
              </a:rPr>
              <a:t>intent</a:t>
            </a:r>
            <a:r>
              <a:rPr lang="en-GB" sz="1500">
                <a:solidFill>
                  <a:schemeClr val="tx2"/>
                </a:solidFill>
                <a:latin typeface="Aptos"/>
              </a:rPr>
              <a:t>: Users want to find a specific page (e.g., “self storage calculator”)</a:t>
            </a:r>
          </a:p>
          <a:p>
            <a:pPr marL="285750" indent="-285750">
              <a:buFont typeface="Arial"/>
              <a:buChar char="•"/>
            </a:pPr>
            <a:r>
              <a:rPr lang="en-GB" sz="1500" b="1">
                <a:solidFill>
                  <a:schemeClr val="tx2"/>
                </a:solidFill>
                <a:latin typeface="Aptos"/>
              </a:rPr>
              <a:t>Informational</a:t>
            </a:r>
            <a:r>
              <a:rPr lang="en-GB" sz="1500">
                <a:solidFill>
                  <a:schemeClr val="tx2"/>
                </a:solidFill>
                <a:latin typeface="Aptos"/>
              </a:rPr>
              <a:t> </a:t>
            </a:r>
            <a:r>
              <a:rPr lang="en-GB" sz="1500" b="1">
                <a:solidFill>
                  <a:schemeClr val="tx2"/>
                </a:solidFill>
                <a:latin typeface="Aptos"/>
              </a:rPr>
              <a:t>intent</a:t>
            </a:r>
            <a:r>
              <a:rPr lang="en-GB" sz="1500">
                <a:solidFill>
                  <a:schemeClr val="tx2"/>
                </a:solidFill>
                <a:latin typeface="Aptos"/>
              </a:rPr>
              <a:t>: Users want to learn more about something (e.g., “what size storage do I need?”)</a:t>
            </a:r>
          </a:p>
          <a:p>
            <a:pPr marL="285750" indent="-285750">
              <a:buFont typeface="Arial"/>
              <a:buChar char="•"/>
            </a:pPr>
            <a:r>
              <a:rPr lang="en-GB" sz="1500" b="1">
                <a:solidFill>
                  <a:schemeClr val="tx2"/>
                </a:solidFill>
                <a:latin typeface="Aptos"/>
              </a:rPr>
              <a:t>Commercial</a:t>
            </a:r>
            <a:r>
              <a:rPr lang="en-GB" sz="1500">
                <a:solidFill>
                  <a:schemeClr val="tx2"/>
                </a:solidFill>
                <a:latin typeface="Aptos"/>
              </a:rPr>
              <a:t> </a:t>
            </a:r>
            <a:r>
              <a:rPr lang="en-GB" sz="1500" b="1">
                <a:solidFill>
                  <a:schemeClr val="tx2"/>
                </a:solidFill>
                <a:latin typeface="Aptos"/>
              </a:rPr>
              <a:t>intent</a:t>
            </a:r>
            <a:r>
              <a:rPr lang="en-GB" sz="1500">
                <a:solidFill>
                  <a:schemeClr val="tx2"/>
                </a:solidFill>
                <a:latin typeface="Aptos"/>
              </a:rPr>
              <a:t>: Users want to do research before making a purchase decision (e.g., “self storage in </a:t>
            </a:r>
            <a:r>
              <a:rPr lang="en-GB" sz="1500" err="1">
                <a:solidFill>
                  <a:schemeClr val="tx2"/>
                </a:solidFill>
                <a:latin typeface="Aptos"/>
              </a:rPr>
              <a:t>swindon</a:t>
            </a:r>
            <a:r>
              <a:rPr lang="en-GB" sz="1500">
                <a:solidFill>
                  <a:schemeClr val="tx2"/>
                </a:solidFill>
                <a:latin typeface="Aptos"/>
              </a:rPr>
              <a:t>”)</a:t>
            </a:r>
          </a:p>
          <a:p>
            <a:pPr marL="285750" indent="-285750">
              <a:buFont typeface="Arial"/>
              <a:buChar char="•"/>
            </a:pPr>
            <a:r>
              <a:rPr lang="en-GB" sz="1500" b="1">
                <a:solidFill>
                  <a:schemeClr val="tx2"/>
                </a:solidFill>
                <a:latin typeface="Aptos"/>
              </a:rPr>
              <a:t>Transactional</a:t>
            </a:r>
            <a:r>
              <a:rPr lang="en-GB" sz="1500">
                <a:solidFill>
                  <a:schemeClr val="tx2"/>
                </a:solidFill>
                <a:latin typeface="Aptos"/>
              </a:rPr>
              <a:t> </a:t>
            </a:r>
            <a:r>
              <a:rPr lang="en-GB" sz="1500" b="1">
                <a:solidFill>
                  <a:schemeClr val="tx2"/>
                </a:solidFill>
                <a:latin typeface="Aptos"/>
              </a:rPr>
              <a:t>intent</a:t>
            </a:r>
            <a:r>
              <a:rPr lang="en-GB" sz="1500">
                <a:solidFill>
                  <a:schemeClr val="tx2"/>
                </a:solidFill>
                <a:latin typeface="Aptos"/>
              </a:rPr>
              <a:t>: Users want to complete a specific action, usually a purchase (e.g., “storage units to rent”)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73943-D597-A0B4-1835-2604AD9587FE}"/>
              </a:ext>
            </a:extLst>
          </p:cNvPr>
          <p:cNvSpPr txBox="1"/>
          <p:nvPr/>
        </p:nvSpPr>
        <p:spPr>
          <a:xfrm>
            <a:off x="8547652" y="1424608"/>
            <a:ext cx="1731064" cy="258532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Dedicated landing Pages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48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1DD70-0182-3449-DF1C-4884984C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912" y="1307599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chemeClr val="tx2"/>
                </a:solidFill>
              </a:rPr>
              <a:t>Thank you very much!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2E85E-90AB-0196-203F-93BF5906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12" y="2339000"/>
            <a:ext cx="10515600" cy="595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solidFill>
                  <a:schemeClr val="tx2"/>
                </a:solidFill>
              </a:rPr>
              <a:t>Any questions? </a:t>
            </a:r>
          </a:p>
        </p:txBody>
      </p:sp>
      <p:pic>
        <p:nvPicPr>
          <p:cNvPr id="15" name="Picture 14" descr="1657113600850-removebg-preview-1">
            <a:extLst>
              <a:ext uri="{FF2B5EF4-FFF2-40B4-BE49-F238E27FC236}">
                <a16:creationId xmlns:a16="http://schemas.microsoft.com/office/drawing/2014/main" id="{9BB3355B-AE1D-928B-1E04-573A6A65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74881" y="1468856"/>
            <a:ext cx="5364079" cy="5394156"/>
          </a:xfrm>
          <a:prstGeom prst="rect">
            <a:avLst/>
          </a:prstGeom>
        </p:spPr>
      </p:pic>
      <p:pic>
        <p:nvPicPr>
          <p:cNvPr id="47" name="Picture 4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24F5E75-7924-67C6-CEDC-7795C0F9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76" t="23161" r="36517" b="18466"/>
          <a:stretch/>
        </p:blipFill>
        <p:spPr>
          <a:xfrm>
            <a:off x="1108331" y="2942662"/>
            <a:ext cx="5089876" cy="28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64FB3-A172-A5A4-FEA2-294F9C84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26" y="2135605"/>
            <a:ext cx="7218948" cy="2596816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4000" b="1" kern="100">
                <a:solidFill>
                  <a:schemeClr val="tx2"/>
                </a:solidFill>
                <a:effectLst/>
                <a:latin typeface="Aptos Display"/>
                <a:ea typeface="Aptos" panose="020B0004020202020204" pitchFamily="34" charset="0"/>
                <a:cs typeface="Times New Roman"/>
              </a:rPr>
              <a:t>What percentage of consumers search Google Maps to find a business? </a:t>
            </a:r>
            <a:endParaRPr lang="en-GB" sz="4000" kern="100">
              <a:solidFill>
                <a:schemeClr val="tx2"/>
              </a:solidFill>
              <a:effectLst/>
              <a:latin typeface="Aptos Display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981CA-DBC5-CD32-6D62-941CBBCD1339}"/>
              </a:ext>
            </a:extLst>
          </p:cNvPr>
          <p:cNvSpPr txBox="1"/>
          <p:nvPr/>
        </p:nvSpPr>
        <p:spPr>
          <a:xfrm>
            <a:off x="4473296" y="6369870"/>
            <a:ext cx="3245408" cy="31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>
                <a:solidFill>
                  <a:srgbClr val="3E377B"/>
                </a:solidFill>
                <a:effectLst/>
                <a:latin typeface="Roboto" panose="02000000000000000000" pitchFamily="2" charset="0"/>
                <a:hlinkClick r:id="rId2"/>
              </a:rPr>
              <a:t>Bright Local Consumer Review Survey</a:t>
            </a:r>
            <a:endParaRPr lang="en-GB" sz="1400"/>
          </a:p>
        </p:txBody>
      </p:sp>
      <p:pic>
        <p:nvPicPr>
          <p:cNvPr id="3" name="Picture 2" descr="Quiz Tegels Brieven · Gratis vectorafbeelding op Pixabay">
            <a:extLst>
              <a:ext uri="{FF2B5EF4-FFF2-40B4-BE49-F238E27FC236}">
                <a16:creationId xmlns:a16="http://schemas.microsoft.com/office/drawing/2014/main" id="{D60322EE-839F-89F1-15B9-A489F5579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894" y="220579"/>
            <a:ext cx="4130843" cy="20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4322-92CE-2029-5EB7-481976F9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91" y="1224162"/>
            <a:ext cx="5808664" cy="6462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3200" b="1">
                <a:solidFill>
                  <a:schemeClr val="tx2"/>
                </a:solidFill>
              </a:rPr>
              <a:t>What is Google My </a:t>
            </a:r>
            <a:r>
              <a:rPr lang="en-GB" sz="3600" b="1">
                <a:solidFill>
                  <a:schemeClr val="tx2"/>
                </a:solidFill>
              </a:rPr>
              <a:t>Business</a:t>
            </a:r>
            <a:r>
              <a:rPr lang="en-GB" sz="3200" b="1">
                <a:solidFill>
                  <a:schemeClr val="tx2"/>
                </a:solidFill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82919-B4B5-D3AB-E5A6-B76AFEFEF097}"/>
              </a:ext>
            </a:extLst>
          </p:cNvPr>
          <p:cNvSpPr txBox="1"/>
          <p:nvPr/>
        </p:nvSpPr>
        <p:spPr>
          <a:xfrm>
            <a:off x="494984" y="1804001"/>
            <a:ext cx="581361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i="0">
                <a:solidFill>
                  <a:schemeClr val="tx2"/>
                </a:solidFill>
                <a:effectLst/>
                <a:latin typeface="+mj-lt"/>
              </a:rPr>
              <a:t>Google My Business Profile is a FREE tool that allows you to influence how your business appears on Google Search, Google Maps and Google Shopping. </a:t>
            </a:r>
          </a:p>
        </p:txBody>
      </p:sp>
      <p:pic>
        <p:nvPicPr>
          <p:cNvPr id="1036" name="Picture 12" descr="Thierry Alberni business profile">
            <a:extLst>
              <a:ext uri="{FF2B5EF4-FFF2-40B4-BE49-F238E27FC236}">
                <a16:creationId xmlns:a16="http://schemas.microsoft.com/office/drawing/2014/main" id="{9876BD54-0991-6996-BC0C-19C23F75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54" y="1011382"/>
            <a:ext cx="5615601" cy="56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9A3FE6-C000-CA73-FF6C-53B6D0824B86}"/>
              </a:ext>
            </a:extLst>
          </p:cNvPr>
          <p:cNvSpPr txBox="1">
            <a:spLocks/>
          </p:cNvSpPr>
          <p:nvPr/>
        </p:nvSpPr>
        <p:spPr>
          <a:xfrm>
            <a:off x="497864" y="2817152"/>
            <a:ext cx="5808664" cy="618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chemeClr val="tx2"/>
                </a:solidFill>
              </a:rPr>
              <a:t>Why it matters for Local SEO?</a:t>
            </a:r>
            <a:endParaRPr lang="en-US" sz="3200" b="1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EA81A-2BA3-686B-6C5D-D65CD2549758}"/>
              </a:ext>
            </a:extLst>
          </p:cNvPr>
          <p:cNvSpPr txBox="1"/>
          <p:nvPr/>
        </p:nvSpPr>
        <p:spPr>
          <a:xfrm>
            <a:off x="494984" y="3428707"/>
            <a:ext cx="526034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i="0">
                <a:solidFill>
                  <a:schemeClr val="tx2"/>
                </a:solidFill>
                <a:effectLst/>
                <a:latin typeface="+mj-lt"/>
              </a:rPr>
              <a:t>There are </a:t>
            </a:r>
            <a:r>
              <a:rPr lang="en-GB">
                <a:solidFill>
                  <a:schemeClr val="tx2"/>
                </a:solidFill>
                <a:latin typeface="+mj-lt"/>
              </a:rPr>
              <a:t>many </a:t>
            </a:r>
            <a:r>
              <a:rPr lang="en-GB" i="0">
                <a:solidFill>
                  <a:schemeClr val="tx2"/>
                </a:solidFill>
                <a:effectLst/>
                <a:latin typeface="+mj-lt"/>
              </a:rPr>
              <a:t>benefits of maintaining a Google Business Profile:</a:t>
            </a:r>
            <a:endParaRPr lang="en-US">
              <a:solidFill>
                <a:schemeClr val="tx2"/>
              </a:solidFill>
            </a:endParaRPr>
          </a:p>
          <a:p>
            <a:pPr algn="l"/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Increased Visibility (Local SEO)</a:t>
            </a:r>
            <a:endParaRPr lang="en-GB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Gain Credibility with Reviews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Drive Traffic</a:t>
            </a:r>
            <a:endParaRPr lang="en-GB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Aptos"/>
              </a:rPr>
              <a:t>Share Business Info </a:t>
            </a:r>
            <a:endParaRPr lang="en-GB" i="0">
              <a:solidFill>
                <a:schemeClr val="tx2"/>
              </a:solidFill>
              <a:effectLst/>
              <a:latin typeface="Aptos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Aptos" panose="02110004020202020204"/>
              </a:rPr>
              <a:t>Free Marketing!</a:t>
            </a:r>
          </a:p>
        </p:txBody>
      </p:sp>
    </p:spTree>
    <p:extLst>
      <p:ext uri="{BB962C8B-B14F-4D97-AF65-F5344CB8AC3E}">
        <p14:creationId xmlns:p14="http://schemas.microsoft.com/office/powerpoint/2010/main" val="256756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00649-DF2C-9BCC-1AFA-1C75CF92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826A-A2C9-3232-380B-BA21FDB3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64" y="735598"/>
            <a:ext cx="6574971" cy="646257"/>
          </a:xfrm>
        </p:spPr>
        <p:txBody>
          <a:bodyPr>
            <a:normAutofit fontScale="90000"/>
          </a:bodyPr>
          <a:lstStyle/>
          <a:p>
            <a:r>
              <a:rPr lang="en-GB" sz="3200" b="1">
                <a:solidFill>
                  <a:schemeClr val="tx2"/>
                </a:solidFill>
              </a:rPr>
              <a:t>Where is your business listing visible?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269DD0-E1C1-822D-2F0E-EE40865A040F}"/>
              </a:ext>
            </a:extLst>
          </p:cNvPr>
          <p:cNvSpPr txBox="1"/>
          <p:nvPr/>
        </p:nvSpPr>
        <p:spPr>
          <a:xfrm>
            <a:off x="451055" y="1386266"/>
            <a:ext cx="410936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The local pack</a:t>
            </a:r>
            <a:r>
              <a:rPr lang="en-GB" b="0" i="0">
                <a:solidFill>
                  <a:schemeClr val="tx2"/>
                </a:solidFill>
                <a:effectLst/>
                <a:latin typeface="+mj-lt"/>
              </a:rPr>
              <a:t>: this is the section of the Google search results page which displays a list of local businesses related to the keyword you entered. </a:t>
            </a:r>
            <a:endParaRPr lang="en-US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algn="l">
              <a:buFont typeface="+mj-lt"/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Information sheets</a:t>
            </a:r>
            <a:r>
              <a:rPr lang="en-GB" b="0" i="0">
                <a:solidFill>
                  <a:schemeClr val="tx2"/>
                </a:solidFill>
                <a:effectLst/>
                <a:latin typeface="+mj-lt"/>
              </a:rPr>
              <a:t>: this is the information box that appears in the top right-hand corner of search results. </a:t>
            </a:r>
          </a:p>
          <a:p>
            <a:pPr marL="342900" indent="-342900" algn="l">
              <a:buFont typeface="+mj-lt"/>
              <a:buAutoNum type="arabicPeriod"/>
            </a:pPr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algn="l">
              <a:buFont typeface="+mj-lt"/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Google Maps</a:t>
            </a:r>
            <a:r>
              <a:rPr lang="en-GB" b="0" i="0">
                <a:solidFill>
                  <a:schemeClr val="tx2"/>
                </a:solidFill>
                <a:effectLst/>
                <a:latin typeface="+mj-lt"/>
              </a:rPr>
              <a:t>: the listing may appear when a user searches for a business in a specific location or browses a particular geographical area. </a:t>
            </a:r>
          </a:p>
          <a:p>
            <a:pPr algn="l">
              <a:buFont typeface="+mj-lt"/>
              <a:buAutoNum type="arabicPeriod"/>
            </a:pPr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algn="l">
              <a:buFont typeface="+mj-lt"/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Google Search</a:t>
            </a:r>
            <a:r>
              <a:rPr lang="en-GB" b="0" i="0">
                <a:solidFill>
                  <a:schemeClr val="tx2"/>
                </a:solidFill>
                <a:effectLst/>
                <a:latin typeface="+mj-lt"/>
              </a:rPr>
              <a:t>: the listing may appear in natural search results when a specific company or product is searched for</a:t>
            </a:r>
            <a:r>
              <a:rPr lang="en-GB">
                <a:solidFill>
                  <a:schemeClr val="tx2"/>
                </a:solidFill>
                <a:latin typeface="+mj-lt"/>
              </a:rPr>
              <a:t>.</a:t>
            </a:r>
            <a:endParaRPr lang="en-GB" b="0" i="0">
              <a:solidFill>
                <a:schemeClr val="tx2"/>
              </a:solidFill>
              <a:effectLst/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DBB8AF-3F3F-231F-C6FC-210AA0FC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656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82A0BA-6836-EC6A-59AC-CEC474C8A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6" y="2887341"/>
            <a:ext cx="3766456" cy="37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1438-64A7-3E6C-09CB-22C17EB44E28}"/>
              </a:ext>
            </a:extLst>
          </p:cNvPr>
          <p:cNvSpPr txBox="1"/>
          <p:nvPr/>
        </p:nvSpPr>
        <p:spPr>
          <a:xfrm>
            <a:off x="9675968" y="4157482"/>
            <a:ext cx="227654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1500" i="1">
                <a:solidFill>
                  <a:schemeClr val="tx2"/>
                </a:solidFill>
                <a:latin typeface="+mj-lt"/>
              </a:rPr>
              <a:t>Example of a local pack for a Google search for the “best restaurants” in London.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FB79A-89CF-D14B-7285-40B75D4F65FD}"/>
              </a:ext>
            </a:extLst>
          </p:cNvPr>
          <p:cNvSpPr txBox="1"/>
          <p:nvPr/>
        </p:nvSpPr>
        <p:spPr>
          <a:xfrm>
            <a:off x="5719228" y="2094603"/>
            <a:ext cx="2351456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1500" i="1">
                <a:solidFill>
                  <a:schemeClr val="tx2"/>
                </a:solidFill>
                <a:effectLst/>
                <a:latin typeface="+mj-lt"/>
              </a:rPr>
              <a:t>Example of a search for the “best restaurants” in London on Google Maps.</a:t>
            </a:r>
          </a:p>
        </p:txBody>
      </p:sp>
    </p:spTree>
    <p:extLst>
      <p:ext uri="{BB962C8B-B14F-4D97-AF65-F5344CB8AC3E}">
        <p14:creationId xmlns:p14="http://schemas.microsoft.com/office/powerpoint/2010/main" val="302476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64D49-A081-A2EA-5072-B49154BD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C2B0-8182-1A6C-0D4B-4B16985F6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149693"/>
            <a:ext cx="5152869" cy="1563038"/>
          </a:xfrm>
        </p:spPr>
        <p:txBody>
          <a:bodyPr>
            <a:normAutofit fontScale="90000"/>
          </a:bodyPr>
          <a:lstStyle/>
          <a:p>
            <a:r>
              <a:rPr lang="en-GB" sz="3600" b="1">
                <a:solidFill>
                  <a:schemeClr val="tx2"/>
                </a:solidFill>
              </a:rPr>
              <a:t>Checklist: Setting up your Google My Business Account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19BB3-584D-CC60-6ADF-B1ACBE3179D7}"/>
              </a:ext>
            </a:extLst>
          </p:cNvPr>
          <p:cNvSpPr txBox="1"/>
          <p:nvPr/>
        </p:nvSpPr>
        <p:spPr>
          <a:xfrm>
            <a:off x="326571" y="1924604"/>
            <a:ext cx="5850433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Get the basics right – </a:t>
            </a:r>
            <a:r>
              <a:rPr lang="en-GB" i="0">
                <a:solidFill>
                  <a:schemeClr val="tx2"/>
                </a:solidFill>
                <a:effectLst/>
                <a:latin typeface="+mj-lt"/>
              </a:rPr>
              <a:t>Name, Business Category</a:t>
            </a:r>
            <a:r>
              <a:rPr lang="en-GB">
                <a:solidFill>
                  <a:schemeClr val="tx2"/>
                </a:solidFill>
                <a:latin typeface="+mj-lt"/>
              </a:rPr>
              <a:t>, Address/Service Area, Phone Number, Website, Hours </a:t>
            </a:r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marL="342900" indent="-342900" algn="l">
              <a:buFont typeface="+mj-lt"/>
              <a:buAutoNum type="arabicPeriod"/>
            </a:pPr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algn="l">
              <a:buFont typeface="+mj-lt"/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Verify your GMB listing – </a:t>
            </a:r>
            <a:r>
              <a:rPr lang="en-GB">
                <a:solidFill>
                  <a:schemeClr val="tx2"/>
                </a:solidFill>
                <a:latin typeface="+mj-lt"/>
              </a:rPr>
              <a:t>believe it or not, this was done via a postcard. But now you can do this via email, phone, text, mail, live video call and video recording (there are guidelines) </a:t>
            </a:r>
            <a:endParaRPr lang="en-GB" i="0">
              <a:solidFill>
                <a:schemeClr val="tx2"/>
              </a:solidFill>
              <a:effectLst/>
              <a:latin typeface="+mj-lt"/>
            </a:endParaRPr>
          </a:p>
          <a:p>
            <a:pPr marL="342900" indent="-342900" algn="l">
              <a:buFont typeface="+mj-lt"/>
              <a:buAutoNum type="arabicPeriod"/>
            </a:pPr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algn="l">
              <a:buFont typeface="+mj-lt"/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Include products &amp; services </a:t>
            </a:r>
            <a:r>
              <a:rPr lang="en-GB" i="0">
                <a:solidFill>
                  <a:schemeClr val="tx2"/>
                </a:solidFill>
                <a:effectLst/>
                <a:latin typeface="+mj-lt"/>
              </a:rPr>
              <a:t>– People need to know what you sell or offer. This is important if your company name doesn’t make it obvious. </a:t>
            </a:r>
          </a:p>
          <a:p>
            <a:pPr algn="l">
              <a:buFont typeface="+mj-lt"/>
              <a:buAutoNum type="arabicPeriod"/>
            </a:pPr>
            <a:endParaRPr lang="en-GB" b="0" i="0">
              <a:solidFill>
                <a:schemeClr val="tx2"/>
              </a:solidFill>
              <a:effectLst/>
              <a:latin typeface="+mj-lt"/>
            </a:endParaRPr>
          </a:p>
          <a:p>
            <a:pPr algn="l">
              <a:buFont typeface="+mj-lt"/>
              <a:buAutoNum type="arabicPeriod"/>
            </a:pP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Add a ‘From The </a:t>
            </a:r>
            <a:r>
              <a:rPr lang="en-GB" b="1">
                <a:solidFill>
                  <a:schemeClr val="tx2"/>
                </a:solidFill>
                <a:latin typeface="+mj-lt"/>
              </a:rPr>
              <a:t>B</a:t>
            </a: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usiness’ – </a:t>
            </a:r>
            <a:r>
              <a:rPr lang="en-GB" i="0">
                <a:solidFill>
                  <a:schemeClr val="tx2"/>
                </a:solidFill>
                <a:effectLst/>
                <a:latin typeface="+mj-lt"/>
              </a:rPr>
              <a:t>Content that is clear and tells the world who you are. Character limit 750 characters. The first 250 characters will be visible straight away. </a:t>
            </a:r>
            <a:r>
              <a:rPr lang="en-GB" b="1" i="0">
                <a:solidFill>
                  <a:schemeClr val="tx2"/>
                </a:solidFill>
                <a:effectLst/>
                <a:latin typeface="+mj-lt"/>
              </a:rPr>
              <a:t>Include your USP’s &amp; relevant keywords too! </a:t>
            </a:r>
            <a:endParaRPr lang="en-GB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Picture 2" descr="Google My Business by Diego Velazquez on Dribbble">
            <a:extLst>
              <a:ext uri="{FF2B5EF4-FFF2-40B4-BE49-F238E27FC236}">
                <a16:creationId xmlns:a16="http://schemas.microsoft.com/office/drawing/2014/main" id="{27DEB951-AE20-FFD7-5DC8-D1643B3A4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919037"/>
            <a:ext cx="5430252" cy="4049294"/>
          </a:xfrm>
          <a:prstGeom prst="rect">
            <a:avLst/>
          </a:prstGeom>
        </p:spPr>
      </p:pic>
      <p:pic>
        <p:nvPicPr>
          <p:cNvPr id="5" name="Picture 4" descr="A clipboard with check marks and green ticks&#10;&#10;Description automatically generated">
            <a:extLst>
              <a:ext uri="{FF2B5EF4-FFF2-40B4-BE49-F238E27FC236}">
                <a16:creationId xmlns:a16="http://schemas.microsoft.com/office/drawing/2014/main" id="{50C386D0-B25E-1A11-080C-B1501EFE1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78216" y="152400"/>
            <a:ext cx="1409225" cy="13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3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64D49-A081-A2EA-5072-B49154BD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C2B0-8182-1A6C-0D4B-4B16985F6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134654"/>
            <a:ext cx="5256893" cy="1110600"/>
          </a:xfrm>
        </p:spPr>
        <p:txBody>
          <a:bodyPr>
            <a:normAutofit fontScale="90000"/>
          </a:bodyPr>
          <a:lstStyle/>
          <a:p>
            <a:r>
              <a:rPr lang="en-GB" sz="3600" b="1">
                <a:solidFill>
                  <a:schemeClr val="tx2"/>
                </a:solidFill>
              </a:rPr>
              <a:t>Checklist: Setting up your Google My Business Account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39569-C20B-BF94-7141-F03E3CC57A06}"/>
              </a:ext>
            </a:extLst>
          </p:cNvPr>
          <p:cNvSpPr txBox="1"/>
          <p:nvPr/>
        </p:nvSpPr>
        <p:spPr>
          <a:xfrm>
            <a:off x="326571" y="1381008"/>
            <a:ext cx="578077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+mj-lt"/>
              </a:rPr>
              <a:t>5. Add photos and Images – </a:t>
            </a:r>
            <a:r>
              <a:rPr lang="en-GB">
                <a:solidFill>
                  <a:schemeClr val="tx2"/>
                </a:solidFill>
                <a:latin typeface="+mj-lt"/>
              </a:rPr>
              <a:t>This helps the customers visualise your products directly. </a:t>
            </a:r>
            <a:endParaRPr lang="en-GB" b="1">
              <a:solidFill>
                <a:schemeClr val="tx2"/>
              </a:solidFill>
              <a:latin typeface="+mj-lt"/>
            </a:endParaRPr>
          </a:p>
          <a:p>
            <a:endParaRPr lang="en-GB" b="1">
              <a:solidFill>
                <a:schemeClr val="tx2"/>
              </a:solidFill>
              <a:latin typeface="+mj-lt"/>
            </a:endParaRPr>
          </a:p>
          <a:p>
            <a:r>
              <a:rPr lang="en-GB" b="1">
                <a:solidFill>
                  <a:schemeClr val="tx2"/>
                </a:solidFill>
                <a:latin typeface="+mj-lt"/>
              </a:rPr>
              <a:t>6. Q&amp;A – </a:t>
            </a:r>
            <a:r>
              <a:rPr lang="en-GB">
                <a:solidFill>
                  <a:schemeClr val="tx2"/>
                </a:solidFill>
                <a:latin typeface="+mj-lt"/>
              </a:rPr>
              <a:t>These can be owner or user generated. This can be turned off, however the user can post questions for you to answer. Or you can write your own Q&amp;A’s – When answering keep keywords in mind, this can help improve your business rankings for that keyword Google sees. </a:t>
            </a:r>
            <a:endParaRPr lang="en-GB" b="1">
              <a:solidFill>
                <a:schemeClr val="tx2"/>
              </a:solidFill>
              <a:latin typeface="+mj-lt"/>
            </a:endParaRPr>
          </a:p>
          <a:p>
            <a:pPr algn="l">
              <a:buFont typeface="+mj-lt"/>
              <a:buAutoNum type="arabicPeriod"/>
            </a:pPr>
            <a:endParaRPr lang="en-GB">
              <a:solidFill>
                <a:schemeClr val="tx2"/>
              </a:solidFill>
              <a:latin typeface="+mj-lt"/>
            </a:endParaRPr>
          </a:p>
          <a:p>
            <a:r>
              <a:rPr lang="en-GB" b="1">
                <a:solidFill>
                  <a:schemeClr val="tx2"/>
                </a:solidFill>
                <a:latin typeface="+mj-lt"/>
              </a:rPr>
              <a:t>7. Posts – </a:t>
            </a:r>
            <a:r>
              <a:rPr lang="en-GB">
                <a:solidFill>
                  <a:schemeClr val="tx2"/>
                </a:solidFill>
                <a:latin typeface="+mj-lt"/>
              </a:rPr>
              <a:t>Just like social media, post regularly, this can be announcements, special offers and more. This is a positive ranking, similar to images, shows Google you’re active and can boost your local visibility. </a:t>
            </a:r>
            <a:endParaRPr lang="en-GB" b="1">
              <a:solidFill>
                <a:schemeClr val="tx2"/>
              </a:solidFill>
              <a:latin typeface="+mj-lt"/>
            </a:endParaRPr>
          </a:p>
          <a:p>
            <a:pPr algn="l">
              <a:buAutoNum type="arabicPeriod"/>
            </a:pPr>
            <a:endParaRPr lang="en-GB" i="0">
              <a:solidFill>
                <a:schemeClr val="tx2"/>
              </a:solidFill>
              <a:effectLst/>
              <a:latin typeface="+mj-lt"/>
            </a:endParaRPr>
          </a:p>
          <a:p>
            <a:r>
              <a:rPr lang="en-GB" b="1">
                <a:solidFill>
                  <a:schemeClr val="tx2"/>
                </a:solidFill>
                <a:latin typeface="+mj-lt"/>
              </a:rPr>
              <a:t>8. Messaging</a:t>
            </a:r>
            <a:r>
              <a:rPr lang="en-GB">
                <a:solidFill>
                  <a:schemeClr val="tx2"/>
                </a:solidFill>
                <a:latin typeface="+mj-lt"/>
              </a:rPr>
              <a:t> – Enable direct messaging so your customers can LIVE CHAT with you through your GMB listing.</a:t>
            </a:r>
          </a:p>
        </p:txBody>
      </p:sp>
      <p:pic>
        <p:nvPicPr>
          <p:cNvPr id="3" name="Picture 2" descr="A clipboard with check marks and green ticks&#10;&#10;Description automatically generated">
            <a:extLst>
              <a:ext uri="{FF2B5EF4-FFF2-40B4-BE49-F238E27FC236}">
                <a16:creationId xmlns:a16="http://schemas.microsoft.com/office/drawing/2014/main" id="{3E433BE5-F29C-3B16-C304-68674E813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68778" y="9525"/>
            <a:ext cx="1409225" cy="1373983"/>
          </a:xfrm>
          <a:prstGeom prst="rect">
            <a:avLst/>
          </a:prstGeom>
        </p:spPr>
      </p:pic>
      <p:pic>
        <p:nvPicPr>
          <p:cNvPr id="9" name="Picture 8" descr="GOOGLE MY BUSINESS | Getit Media Solution">
            <a:extLst>
              <a:ext uri="{FF2B5EF4-FFF2-40B4-BE49-F238E27FC236}">
                <a16:creationId xmlns:a16="http://schemas.microsoft.com/office/drawing/2014/main" id="{BB4FA9FF-164A-A11D-E46F-A304D369F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89" y="1714853"/>
            <a:ext cx="6232357" cy="40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3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F3A9B-700A-6884-3A24-3F1B89E6C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008A-58AF-7F90-D9E6-B7F39C5A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454" y="286191"/>
            <a:ext cx="6876278" cy="674288"/>
          </a:xfrm>
        </p:spPr>
        <p:txBody>
          <a:bodyPr>
            <a:normAutofit/>
          </a:bodyPr>
          <a:lstStyle/>
          <a:p>
            <a:pPr algn="ctr"/>
            <a:r>
              <a:rPr lang="en-GB" sz="3200" b="1">
                <a:solidFill>
                  <a:srgbClr val="0E2841"/>
                </a:solidFill>
              </a:rPr>
              <a:t>Google My Business Checklist </a:t>
            </a:r>
            <a:endParaRPr lang="en-US"/>
          </a:p>
        </p:txBody>
      </p:sp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B93DA7AA-85FF-269A-7B7D-11096585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5" y="1049523"/>
            <a:ext cx="10109996" cy="56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5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B60D6-20F0-578F-40AF-3F2DF05F4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5B99-58D9-9FC2-0135-A1FD3FA0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86" y="2429933"/>
            <a:ext cx="8464627" cy="19981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4000" b="1" kern="100">
                <a:solidFill>
                  <a:schemeClr val="tx2"/>
                </a:solidFill>
                <a:effectLst/>
                <a:latin typeface="Aptos Display"/>
                <a:ea typeface="Aptos" panose="020B0004020202020204" pitchFamily="34" charset="0"/>
                <a:cs typeface="Times New Roman"/>
              </a:rPr>
              <a:t>What percentage of people read Google My Business reviews before contacted a local business? </a:t>
            </a:r>
            <a:endParaRPr lang="en-GB" sz="4000" kern="100">
              <a:solidFill>
                <a:schemeClr val="tx2"/>
              </a:solidFill>
              <a:effectLst/>
              <a:latin typeface="Aptos Display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0F61A-F47E-EE13-EBD7-4C52C21F6233}"/>
              </a:ext>
            </a:extLst>
          </p:cNvPr>
          <p:cNvSpPr txBox="1"/>
          <p:nvPr/>
        </p:nvSpPr>
        <p:spPr>
          <a:xfrm>
            <a:off x="4473296" y="6369870"/>
            <a:ext cx="3258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>
                <a:solidFill>
                  <a:srgbClr val="3E377B"/>
                </a:solidFill>
                <a:effectLst/>
                <a:latin typeface="Roboto" panose="02000000000000000000" pitchFamily="2" charset="0"/>
                <a:hlinkClick r:id="rId2"/>
              </a:rPr>
              <a:t>Bright Local Consumer Review Survey</a:t>
            </a:r>
            <a:endParaRPr lang="en-GB" sz="1400"/>
          </a:p>
        </p:txBody>
      </p:sp>
      <p:pic>
        <p:nvPicPr>
          <p:cNvPr id="4" name="Picture 3" descr="Quiz Tegels Brieven · Gratis vectorafbeelding op Pixabay">
            <a:extLst>
              <a:ext uri="{FF2B5EF4-FFF2-40B4-BE49-F238E27FC236}">
                <a16:creationId xmlns:a16="http://schemas.microsoft.com/office/drawing/2014/main" id="{17C01389-F361-88D6-F768-20A7B9F6E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894" y="220579"/>
            <a:ext cx="4130843" cy="20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37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97048A1FEFC4EB1E427A3EF0095E6" ma:contentTypeVersion="18" ma:contentTypeDescription="Create a new document." ma:contentTypeScope="" ma:versionID="20f3bde9524a3ce91c29c38a744aa986">
  <xsd:schema xmlns:xsd="http://www.w3.org/2001/XMLSchema" xmlns:xs="http://www.w3.org/2001/XMLSchema" xmlns:p="http://schemas.microsoft.com/office/2006/metadata/properties" xmlns:ns2="e83dfd4a-d210-466e-aa07-44bf06fdc40d" xmlns:ns3="f5cc60ba-607d-4884-8a78-b50996670af0" targetNamespace="http://schemas.microsoft.com/office/2006/metadata/properties" ma:root="true" ma:fieldsID="8a783a9e31e4cd3b5826ba01ab7aa403" ns2:_="" ns3:_="">
    <xsd:import namespace="e83dfd4a-d210-466e-aa07-44bf06fdc40d"/>
    <xsd:import namespace="f5cc60ba-607d-4884-8a78-b50996670a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dfd4a-d210-466e-aa07-44bf06fdc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c2f357-e850-474e-a9c6-1ddebe3e13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60ba-607d-4884-8a78-b50996670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be18d7-40f8-423c-b9f1-37a456f2ced2}" ma:internalName="TaxCatchAll" ma:showField="CatchAllData" ma:web="f5cc60ba-607d-4884-8a78-b50996670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cc60ba-607d-4884-8a78-b50996670af0" xsi:nil="true"/>
    <lcf76f155ced4ddcb4097134ff3c332f xmlns="e83dfd4a-d210-466e-aa07-44bf06fdc40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68E7B6-C0C8-47E7-9CC7-8F09E9F4622D}"/>
</file>

<file path=customXml/itemProps2.xml><?xml version="1.0" encoding="utf-8"?>
<ds:datastoreItem xmlns:ds="http://schemas.openxmlformats.org/officeDocument/2006/customXml" ds:itemID="{0D0D5F6D-8EA5-4167-B6AA-79650216BA0C}">
  <ds:schemaRefs>
    <ds:schemaRef ds:uri="ab14b905-dc89-4df3-a337-eba836c15526"/>
    <ds:schemaRef ds:uri="d7e69970-bd3e-4207-82c8-30dcc700a8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66313D-566F-4C00-A87E-3A7F32190D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Google My  Business Checklist</vt:lpstr>
      <vt:lpstr>What percentage of consumers search Google Maps to find a business? </vt:lpstr>
      <vt:lpstr>What is Google My Business? </vt:lpstr>
      <vt:lpstr>Where is your business listing visible? </vt:lpstr>
      <vt:lpstr>Checklist: Setting up your Google My Business Account  </vt:lpstr>
      <vt:lpstr>Checklist: Setting up your Google My Business Account  </vt:lpstr>
      <vt:lpstr>Google My Business Checklist </vt:lpstr>
      <vt:lpstr>What percentage of people read Google My Business reviews before contacted a local business? </vt:lpstr>
      <vt:lpstr>Checklist: Optimising your Google My Business Profile </vt:lpstr>
      <vt:lpstr>Major Google My Business Ranking Factors</vt:lpstr>
      <vt:lpstr>PowerPoint Presentation</vt:lpstr>
      <vt:lpstr>Looker Studio – Diving deeper Into data</vt:lpstr>
      <vt:lpstr>PowerPoint Presentation</vt:lpstr>
      <vt:lpstr>PowerPoint Presentation</vt:lpstr>
      <vt:lpstr>Over 50 + Visualisation tools </vt:lpstr>
      <vt:lpstr>1000+ data sets from over 1050 connectors.</vt:lpstr>
      <vt:lpstr>For you today... </vt:lpstr>
      <vt:lpstr>PowerPoint Presentation</vt:lpstr>
      <vt:lpstr>SEO – Where are you at?</vt:lpstr>
      <vt:lpstr>Let's look at your data...Overview!  </vt:lpstr>
      <vt:lpstr>Let's look at your data...Top Keywords !  </vt:lpstr>
      <vt:lpstr>Let's look at your data...Top Keywords !  </vt:lpstr>
      <vt:lpstr>Thank you very much!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Rahul Vekaria</dc:creator>
  <cp:revision>26</cp:revision>
  <dcterms:created xsi:type="dcterms:W3CDTF">2024-10-08T13:27:26Z</dcterms:created>
  <dcterms:modified xsi:type="dcterms:W3CDTF">2024-10-16T08:36:57Z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0x0101001F597048A1FEFC4EB1E427A3EF0095E6</vt:lpwstr>
  </property>
</Properties>
</file>